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0"/>
  </p:notesMasterIdLst>
  <p:handoutMasterIdLst>
    <p:handoutMasterId r:id="rId81"/>
  </p:handoutMasterIdLst>
  <p:sldIdLst>
    <p:sldId id="269" r:id="rId2"/>
    <p:sldId id="271" r:id="rId3"/>
    <p:sldId id="272" r:id="rId4"/>
    <p:sldId id="273" r:id="rId5"/>
    <p:sldId id="274" r:id="rId6"/>
    <p:sldId id="275" r:id="rId7"/>
    <p:sldId id="276" r:id="rId8"/>
    <p:sldId id="270" r:id="rId9"/>
    <p:sldId id="277" r:id="rId10"/>
    <p:sldId id="278" r:id="rId11"/>
    <p:sldId id="279" r:id="rId12"/>
    <p:sldId id="285" r:id="rId13"/>
    <p:sldId id="286" r:id="rId14"/>
    <p:sldId id="287" r:id="rId15"/>
    <p:sldId id="307" r:id="rId16"/>
    <p:sldId id="288" r:id="rId17"/>
    <p:sldId id="289" r:id="rId18"/>
    <p:sldId id="290" r:id="rId19"/>
    <p:sldId id="291" r:id="rId20"/>
    <p:sldId id="292" r:id="rId21"/>
    <p:sldId id="281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343" r:id="rId32"/>
    <p:sldId id="302" r:id="rId33"/>
    <p:sldId id="303" r:id="rId34"/>
    <p:sldId id="284" r:id="rId35"/>
    <p:sldId id="282" r:id="rId36"/>
    <p:sldId id="346" r:id="rId37"/>
    <p:sldId id="283" r:id="rId38"/>
    <p:sldId id="341" r:id="rId39"/>
    <p:sldId id="347" r:id="rId40"/>
    <p:sldId id="304" r:id="rId41"/>
    <p:sldId id="348" r:id="rId42"/>
    <p:sldId id="344" r:id="rId43"/>
    <p:sldId id="345" r:id="rId44"/>
    <p:sldId id="342" r:id="rId45"/>
    <p:sldId id="305" r:id="rId46"/>
    <p:sldId id="306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49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7" r:id="rId67"/>
    <p:sldId id="329" r:id="rId68"/>
    <p:sldId id="330" r:id="rId69"/>
    <p:sldId id="331" r:id="rId70"/>
    <p:sldId id="332" r:id="rId71"/>
    <p:sldId id="339" r:id="rId72"/>
    <p:sldId id="333" r:id="rId73"/>
    <p:sldId id="334" r:id="rId74"/>
    <p:sldId id="335" r:id="rId75"/>
    <p:sldId id="336" r:id="rId76"/>
    <p:sldId id="337" r:id="rId77"/>
    <p:sldId id="338" r:id="rId78"/>
    <p:sldId id="350" r:id="rId7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3888">
          <p15:clr>
            <a:srgbClr val="A4A3A4"/>
          </p15:clr>
        </p15:guide>
        <p15:guide id="5" orient="horz" pos="3072">
          <p15:clr>
            <a:srgbClr val="A4A3A4"/>
          </p15:clr>
        </p15:guide>
        <p15:guide id="6" orient="horz" pos="432">
          <p15:clr>
            <a:srgbClr val="A4A3A4"/>
          </p15:clr>
        </p15:guide>
        <p15:guide id="7" orient="horz" pos="3648">
          <p15:clr>
            <a:srgbClr val="A4A3A4"/>
          </p15:clr>
        </p15:guide>
        <p15:guide id="8" pos="3839">
          <p15:clr>
            <a:srgbClr val="A4A3A4"/>
          </p15:clr>
        </p15:guide>
        <p15:guide id="9" pos="767">
          <p15:clr>
            <a:srgbClr val="A4A3A4"/>
          </p15:clr>
        </p15:guide>
        <p15:guide id="10" pos="6911">
          <p15:clr>
            <a:srgbClr val="A4A3A4"/>
          </p15:clr>
        </p15:guide>
        <p15:guide id="11" pos="5711">
          <p15:clr>
            <a:srgbClr val="A4A3A4"/>
          </p15:clr>
        </p15:guide>
        <p15:guide id="12" pos="7247">
          <p15:clr>
            <a:srgbClr val="A4A3A4"/>
          </p15:clr>
        </p15:guide>
        <p15:guide id="13" pos="3695">
          <p15:clr>
            <a:srgbClr val="A4A3A4"/>
          </p15:clr>
        </p15:guide>
        <p15:guide id="14" pos="431">
          <p15:clr>
            <a:srgbClr val="A4A3A4"/>
          </p15:clr>
        </p15:guide>
        <p15:guide id="15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>
      <p:cViewPr varScale="1">
        <p:scale>
          <a:sx n="111" d="100"/>
          <a:sy n="111" d="100"/>
        </p:scale>
        <p:origin x="594" y="96"/>
      </p:cViewPr>
      <p:guideLst>
        <p:guide orient="horz" pos="2160"/>
        <p:guide orient="horz" pos="1008"/>
        <p:guide orient="horz" pos="1152"/>
        <p:guide orient="horz" pos="3888"/>
        <p:guide orient="horz" pos="3072"/>
        <p:guide orient="horz" pos="432"/>
        <p:guide orient="horz" pos="3648"/>
        <p:guide pos="3839"/>
        <p:guide pos="767"/>
        <p:guide pos="6911"/>
        <p:guide pos="5711"/>
        <p:guide pos="7247"/>
        <p:guide pos="3695"/>
        <p:guide pos="431"/>
        <p:guide pos="287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6" d="100"/>
          <a:sy n="76" d="100"/>
        </p:scale>
        <p:origin x="2538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5/2/2024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5/2/2024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Insert a map of your country.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536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Insert a map of your country.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06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Insert a map of your country.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37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Insert a map of your country.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8723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Insert a map of your country.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493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Insert a map of your country.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48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Insert a map of your country.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487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Insert a map of your country.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359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Insert a map of your country.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144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Insert a map of your country.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27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Insert a map of your country.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79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Insert a map of your country.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233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Insert a map of your country.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111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Insert a map of your country.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0729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Insert a map of your country.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406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Insert a map of your country.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755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Insert a map of your country.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3428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Insert a map of your country.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65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Insert a map of your country.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2540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Insert a map of your country.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5889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Insert a map of your country.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0897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Insert a map of your country.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76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Insert a map of your country.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4346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Insert a map of your country.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1413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Insert a map of your country.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71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Insert a map of your country.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642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Insert a map of your country.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848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Insert a map of your country.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9102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Insert a map of your country.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3988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Insert a map of your country.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18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Insert a map of your country.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68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Insert a map of your country.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557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Insert a map of your country.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442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Insert a map of your country.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524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Insert a map of your country.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739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Insert a map of your country.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821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>
            <a:spLocks noEditPoints="1"/>
          </p:cNvSpPr>
          <p:nvPr/>
        </p:nvSpPr>
        <p:spPr bwMode="auto">
          <a:xfrm>
            <a:off x="-4763" y="285750"/>
            <a:ext cx="12190413" cy="6381750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67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5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1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5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62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45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10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6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8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98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94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9000">
              <a:schemeClr val="bg1"/>
            </a:gs>
            <a:gs pos="40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2">
                <a:lumMod val="9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ltGray">
          <a:xfrm>
            <a:off x="146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DF33987-6305-4E2A-BF18-EF013ECE927B}" type="datetimeFigureOut">
              <a:rPr lang="en-US" smtClean="0"/>
              <a:pPr/>
              <a:t>5/2/2024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16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74520" indent="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2412" y="1828799"/>
            <a:ext cx="9448801" cy="3048001"/>
          </a:xfrm>
        </p:spPr>
        <p:txBody>
          <a:bodyPr/>
          <a:lstStyle/>
          <a:p>
            <a:r>
              <a:rPr lang="en-US"/>
              <a:t>hashing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0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chemeClr val="bg1"/>
            </a:gs>
            <a:gs pos="42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9411" y="0"/>
            <a:ext cx="11734801" cy="715962"/>
          </a:xfrm>
        </p:spPr>
        <p:txBody>
          <a:bodyPr>
            <a:normAutofit/>
          </a:bodyPr>
          <a:lstStyle/>
          <a:p>
            <a:pPr algn="ctr"/>
            <a:r>
              <a:rPr lang="en-IN" b="1" u="sng" dirty="0"/>
              <a:t>Properties of Hash Function-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4611" y="715962"/>
            <a:ext cx="12114213" cy="61420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charset="2"/>
              <a:buChar char="ü"/>
            </a:pPr>
            <a:r>
              <a:rPr lang="en-US" sz="3600" dirty="0"/>
              <a:t>It is efficiently computable.</a:t>
            </a:r>
          </a:p>
          <a:p>
            <a:pPr>
              <a:lnSpc>
                <a:spcPct val="150000"/>
              </a:lnSpc>
              <a:buFont typeface="Wingdings" charset="2"/>
              <a:buChar char="ü"/>
            </a:pPr>
            <a:r>
              <a:rPr lang="en-US" sz="3600" dirty="0"/>
              <a:t>It minimizes the number of collisions.</a:t>
            </a:r>
          </a:p>
          <a:p>
            <a:pPr>
              <a:lnSpc>
                <a:spcPct val="150000"/>
              </a:lnSpc>
              <a:buFont typeface="Wingdings" charset="2"/>
              <a:buChar char="ü"/>
            </a:pPr>
            <a:r>
              <a:rPr lang="en-US" sz="3600" dirty="0"/>
              <a:t>It distributes the keys uniformly over the table</a:t>
            </a:r>
          </a:p>
        </p:txBody>
      </p:sp>
    </p:spTree>
    <p:extLst>
      <p:ext uri="{BB962C8B-B14F-4D97-AF65-F5344CB8AC3E}">
        <p14:creationId xmlns:p14="http://schemas.microsoft.com/office/powerpoint/2010/main" val="103879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chemeClr val="bg1"/>
            </a:gs>
            <a:gs pos="42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4612" y="304800"/>
            <a:ext cx="12114213" cy="61420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rgbClr val="00B050"/>
                </a:solidFill>
              </a:rPr>
              <a:t>in Hashing technique, the hash table and hash function are used. </a:t>
            </a:r>
          </a:p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rgbClr val="00B050"/>
                </a:solidFill>
              </a:rPr>
              <a:t>Using the hash function, we can calculate the address at which the value can be stored.</a:t>
            </a:r>
          </a:p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rgbClr val="00B050"/>
                </a:solidFill>
              </a:rPr>
              <a:t>The main idea behind the hashing is to create the (key/value) pairs. 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5868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chemeClr val="bg1"/>
            </a:gs>
            <a:gs pos="42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9411" y="0"/>
            <a:ext cx="11734801" cy="715962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4611" y="715962"/>
            <a:ext cx="12114213" cy="6142038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sz="3200" dirty="0"/>
              <a:t>If the key is given, then the algorithm computes the index at which the value would be stored. It can be written as: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rgbClr val="00B050"/>
                </a:solidFill>
              </a:rPr>
              <a:t>Index = hash(key)</a:t>
            </a:r>
            <a:endParaRPr lang="en-US" sz="3200" dirty="0">
              <a:solidFill>
                <a:srgbClr val="00B050"/>
              </a:solidFill>
            </a:endParaRPr>
          </a:p>
        </p:txBody>
      </p:sp>
      <p:pic>
        <p:nvPicPr>
          <p:cNvPr id="5122" name="Picture 2" descr="ash Tab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2" y="2895600"/>
            <a:ext cx="7943274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91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chemeClr val="bg1"/>
            </a:gs>
            <a:gs pos="42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9411" y="0"/>
            <a:ext cx="11734801" cy="715962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4611" y="715962"/>
            <a:ext cx="12114213" cy="61420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There are three ways of calculating the hash function: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Division method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Folding method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Mid square method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8220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chemeClr val="bg1"/>
            </a:gs>
            <a:gs pos="42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9411" y="0"/>
            <a:ext cx="11734801" cy="71596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division method,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4611" y="715962"/>
            <a:ext cx="12114213" cy="61420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In the division method, the hash function can be defined as: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B050"/>
                </a:solidFill>
              </a:rPr>
              <a:t>h(</a:t>
            </a:r>
            <a:r>
              <a:rPr lang="en-US" b="1" dirty="0" err="1">
                <a:solidFill>
                  <a:srgbClr val="00B050"/>
                </a:solidFill>
              </a:rPr>
              <a:t>k</a:t>
            </a:r>
            <a:r>
              <a:rPr lang="en-US" b="1" baseline="-25000" dirty="0" err="1">
                <a:solidFill>
                  <a:srgbClr val="00B050"/>
                </a:solidFill>
              </a:rPr>
              <a:t>i</a:t>
            </a:r>
            <a:r>
              <a:rPr lang="en-US" b="1" dirty="0">
                <a:solidFill>
                  <a:srgbClr val="00B050"/>
                </a:solidFill>
              </a:rPr>
              <a:t>) = </a:t>
            </a:r>
            <a:r>
              <a:rPr lang="en-US" b="1" dirty="0" err="1">
                <a:solidFill>
                  <a:srgbClr val="00B050"/>
                </a:solidFill>
              </a:rPr>
              <a:t>k</a:t>
            </a:r>
            <a:r>
              <a:rPr lang="en-US" b="1" baseline="-25000" dirty="0" err="1">
                <a:solidFill>
                  <a:srgbClr val="00B050"/>
                </a:solidFill>
              </a:rPr>
              <a:t>i</a:t>
            </a:r>
            <a:r>
              <a:rPr lang="en-US" b="1" dirty="0">
                <a:solidFill>
                  <a:srgbClr val="00B050"/>
                </a:solidFill>
              </a:rPr>
              <a:t> % m;</a:t>
            </a:r>
          </a:p>
          <a:p>
            <a:pPr>
              <a:lnSpc>
                <a:spcPct val="150000"/>
              </a:lnSpc>
            </a:pPr>
            <a:r>
              <a:rPr lang="en-US" dirty="0"/>
              <a:t>where </a:t>
            </a:r>
            <a:r>
              <a:rPr lang="en-US" b="1" dirty="0"/>
              <a:t>m</a:t>
            </a:r>
            <a:r>
              <a:rPr lang="en-US" dirty="0"/>
              <a:t> is the size of the hash table.</a:t>
            </a:r>
          </a:p>
          <a:p>
            <a:pPr>
              <a:lnSpc>
                <a:spcPct val="150000"/>
              </a:lnSpc>
            </a:pPr>
            <a:r>
              <a:rPr lang="en-US" dirty="0"/>
              <a:t>For example, if the key value is 6 and the size of the hash table is 10. When we apply the hash function to key 6 then the index would be:</a:t>
            </a:r>
          </a:p>
          <a:p>
            <a:pPr>
              <a:lnSpc>
                <a:spcPct val="150000"/>
              </a:lnSpc>
            </a:pPr>
            <a:r>
              <a:rPr lang="en-US" dirty="0"/>
              <a:t>h(6) = 6%10 = 6</a:t>
            </a:r>
          </a:p>
          <a:p>
            <a:pPr>
              <a:lnSpc>
                <a:spcPct val="150000"/>
              </a:lnSpc>
            </a:pPr>
            <a:r>
              <a:rPr lang="en-US" dirty="0"/>
              <a:t>The index is 6 at which the value is stored.</a:t>
            </a:r>
          </a:p>
          <a:p>
            <a:endParaRPr lang="en-US" sz="2800" dirty="0"/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020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4412" y="2362200"/>
            <a:ext cx="8153400" cy="1325562"/>
          </a:xfrm>
        </p:spPr>
        <p:txBody>
          <a:bodyPr/>
          <a:lstStyle/>
          <a:p>
            <a:r>
              <a:rPr lang="en-US" b="1" dirty="0"/>
              <a:t>50 , 700 , 76 , 73 , 16</a:t>
            </a:r>
          </a:p>
        </p:txBody>
      </p:sp>
    </p:spTree>
    <p:extLst>
      <p:ext uri="{BB962C8B-B14F-4D97-AF65-F5344CB8AC3E}">
        <p14:creationId xmlns:p14="http://schemas.microsoft.com/office/powerpoint/2010/main" val="395263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chemeClr val="bg1"/>
            </a:gs>
            <a:gs pos="42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9411" y="0"/>
            <a:ext cx="11734801" cy="715962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Collision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4611" y="715962"/>
            <a:ext cx="12114213" cy="614203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Hash function is used to compute the hash value for a key.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Hash value is then used as an index to store the key in the hash table.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Hash function may return the same hash value for two or more keys.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When the hash value of a key maps to an already occupied bucket of the hash table,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it is called as a </a:t>
            </a:r>
            <a:r>
              <a:rPr lang="en-US" sz="3600" b="1" dirty="0"/>
              <a:t>Collision</a:t>
            </a:r>
            <a:r>
              <a:rPr lang="en-US" sz="3600" dirty="0"/>
              <a:t>.</a:t>
            </a:r>
          </a:p>
          <a:p>
            <a:endParaRPr lang="en-US" sz="3600" dirty="0"/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0606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chemeClr val="bg1"/>
            </a:gs>
            <a:gs pos="42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9411" y="0"/>
            <a:ext cx="11734801" cy="715962"/>
          </a:xfrm>
        </p:spPr>
        <p:txBody>
          <a:bodyPr>
            <a:normAutofit/>
          </a:bodyPr>
          <a:lstStyle/>
          <a:p>
            <a:pPr lvl="0" algn="ctr"/>
            <a:r>
              <a:rPr lang="en-US" altLang="en-US" b="1" u="sng" cap="none" dirty="0">
                <a:solidFill>
                  <a:schemeClr val="tx1"/>
                </a:solidFill>
                <a:latin typeface="Arial" panose="020B0604020202020204" pitchFamily="34" charset="0"/>
              </a:rPr>
              <a:t>Collision Resolution Techniques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4611" y="792162"/>
            <a:ext cx="12114213" cy="6142038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  <a:buFont typeface="Wingdings" charset="2"/>
              <a:buChar char="Ø"/>
            </a:pPr>
            <a:r>
              <a:rPr lang="en-US" sz="3200" dirty="0"/>
              <a:t>Collision Resolution Techniques are the techniques used for resolving or handling the collision.</a:t>
            </a:r>
          </a:p>
          <a:p>
            <a:pPr>
              <a:lnSpc>
                <a:spcPct val="160000"/>
              </a:lnSpc>
              <a:buFont typeface="Wingdings" charset="2"/>
              <a:buChar char="Ø"/>
            </a:pP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412" y="2438400"/>
            <a:ext cx="5094755" cy="368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5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chemeClr val="bg1"/>
            </a:gs>
            <a:gs pos="42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9411" y="0"/>
            <a:ext cx="11734801" cy="715962"/>
          </a:xfrm>
        </p:spPr>
        <p:txBody>
          <a:bodyPr>
            <a:normAutofit/>
          </a:bodyPr>
          <a:lstStyle/>
          <a:p>
            <a:pPr algn="ctr"/>
            <a:r>
              <a:rPr lang="en-US" b="1" u="sng" dirty="0"/>
              <a:t>Separate Chaining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4611" y="715962"/>
            <a:ext cx="12114213" cy="61420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To handle the collision,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This technique creates a linked list to the slot for which collision occurs.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The new key is then inserted in the linked list.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These linked lists to the slots appear like chains.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That is why, this technique is called as </a:t>
            </a:r>
            <a:r>
              <a:rPr lang="en-US" sz="3200" b="1" dirty="0"/>
              <a:t>separate chaining</a:t>
            </a:r>
            <a:r>
              <a:rPr lang="en-US" sz="3200" dirty="0"/>
              <a:t>.</a:t>
            </a:r>
          </a:p>
          <a:p>
            <a:pPr>
              <a:lnSpc>
                <a:spcPct val="160000"/>
              </a:lnSpc>
              <a:buFont typeface="Wingdings" charset="2"/>
              <a:buChar char="Ø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0718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chemeClr val="bg1"/>
            </a:gs>
            <a:gs pos="42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9411" y="0"/>
            <a:ext cx="11734801" cy="715962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4611" y="715962"/>
            <a:ext cx="12114213" cy="61420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Using the hash function ‘key mod 7’, insert the following sequence of keys in the hash table-</a:t>
            </a:r>
          </a:p>
          <a:p>
            <a:pPr marL="1645920" lvl="7" indent="0" algn="ctr">
              <a:lnSpc>
                <a:spcPct val="150000"/>
              </a:lnSpc>
              <a:buNone/>
            </a:pPr>
            <a:r>
              <a:rPr lang="en-US" sz="2800" b="1" dirty="0"/>
              <a:t>50, 700, 76, 85, 92, 73 and 101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Use separate </a:t>
            </a:r>
            <a:r>
              <a:rPr lang="en-US" sz="3200" b="1" dirty="0">
                <a:solidFill>
                  <a:srgbClr val="00B050"/>
                </a:solidFill>
              </a:rPr>
              <a:t>chaining technique for collision resolution.</a:t>
            </a:r>
          </a:p>
          <a:p>
            <a:pPr>
              <a:lnSpc>
                <a:spcPct val="160000"/>
              </a:lnSpc>
              <a:buFont typeface="Wingdings" charset="2"/>
              <a:buChar char="Ø"/>
            </a:pP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8976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chemeClr val="bg1"/>
            </a:gs>
            <a:gs pos="42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4611" y="715962"/>
            <a:ext cx="12114213" cy="61420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In data structure, There are several searching techniques like linear search, binary search, search trees etc.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In these techniques, time taken to search any particular element depends on the total number of elements.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8337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chemeClr val="bg1"/>
            </a:gs>
            <a:gs pos="42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9411" y="0"/>
            <a:ext cx="11734801" cy="715962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4611" y="715962"/>
            <a:ext cx="12114213" cy="6142038"/>
          </a:xfrm>
        </p:spPr>
        <p:txBody>
          <a:bodyPr>
            <a:normAutofit/>
          </a:bodyPr>
          <a:lstStyle/>
          <a:p>
            <a:r>
              <a:rPr lang="en-US" sz="3200" b="1" u="sng" dirty="0"/>
              <a:t>Step-01:</a:t>
            </a:r>
            <a:endParaRPr lang="en-US" sz="3200" dirty="0"/>
          </a:p>
          <a:p>
            <a:r>
              <a:rPr lang="en-US" sz="3200" dirty="0"/>
              <a:t>Draw an empty hash table.</a:t>
            </a:r>
          </a:p>
          <a:p>
            <a:r>
              <a:rPr lang="en-US" sz="3200" dirty="0"/>
              <a:t>For the given hash function, the possible range of hash values is [0, 6].</a:t>
            </a:r>
          </a:p>
          <a:p>
            <a:r>
              <a:rPr lang="en-US" sz="3200" dirty="0"/>
              <a:t>So, draw an empty hash table consisting of 7 buckets as-</a:t>
            </a:r>
          </a:p>
          <a:p>
            <a:pPr>
              <a:lnSpc>
                <a:spcPct val="160000"/>
              </a:lnSpc>
              <a:buFont typeface="Wingdings" charset="2"/>
              <a:buChar char="Ø"/>
            </a:pP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212" y="3786981"/>
            <a:ext cx="14478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43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chemeClr val="bg1"/>
            </a:gs>
            <a:gs pos="42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9411" y="0"/>
            <a:ext cx="11734801" cy="715962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4611" y="715962"/>
            <a:ext cx="12114213" cy="6142038"/>
          </a:xfrm>
        </p:spPr>
        <p:txBody>
          <a:bodyPr>
            <a:normAutofit/>
          </a:bodyPr>
          <a:lstStyle/>
          <a:p>
            <a:r>
              <a:rPr lang="en-US" sz="3600" b="1" u="sng" dirty="0"/>
              <a:t>Step-02:</a:t>
            </a:r>
            <a:endParaRPr lang="en-US" sz="3600" dirty="0"/>
          </a:p>
          <a:p>
            <a:r>
              <a:rPr lang="en-US" sz="3600" dirty="0"/>
              <a:t>Insert the given keys in the hash table one by one.</a:t>
            </a:r>
          </a:p>
          <a:p>
            <a:r>
              <a:rPr lang="en-US" sz="3600" dirty="0"/>
              <a:t>The first key to be inserted in the hash table = 50.</a:t>
            </a:r>
          </a:p>
          <a:p>
            <a:r>
              <a:rPr lang="en-US" sz="3600" dirty="0"/>
              <a:t>Bucket of the hash table to which key 50 maps = 50 mod 7 = 1.</a:t>
            </a:r>
          </a:p>
          <a:p>
            <a:r>
              <a:rPr lang="en-US" sz="3600" dirty="0"/>
              <a:t>So, key 50 will be inserted in bucket-1 </a:t>
            </a:r>
            <a:br>
              <a:rPr lang="en-US" sz="3600" dirty="0"/>
            </a:br>
            <a:r>
              <a:rPr lang="en-US" sz="3600" dirty="0"/>
              <a:t>of the hash table as-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612" y="3657600"/>
            <a:ext cx="14478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chemeClr val="bg1"/>
            </a:gs>
            <a:gs pos="42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9411" y="0"/>
            <a:ext cx="11734801" cy="715962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4611" y="715962"/>
            <a:ext cx="12114213" cy="6142038"/>
          </a:xfrm>
        </p:spPr>
        <p:txBody>
          <a:bodyPr>
            <a:normAutofit/>
          </a:bodyPr>
          <a:lstStyle/>
          <a:p>
            <a:r>
              <a:rPr lang="en-US" sz="3600" b="1" u="sng" dirty="0"/>
              <a:t>Step-03:</a:t>
            </a:r>
            <a:endParaRPr lang="en-US" sz="3600" dirty="0"/>
          </a:p>
          <a:p>
            <a:r>
              <a:rPr lang="en-US" sz="3600" dirty="0"/>
              <a:t>The next key to be inserted in the hash table = 700.</a:t>
            </a:r>
          </a:p>
          <a:p>
            <a:r>
              <a:rPr lang="en-US" sz="3600" dirty="0"/>
              <a:t>Bucket of the hash table to which key 700 maps = 700 mod 7 = 0.</a:t>
            </a:r>
          </a:p>
          <a:p>
            <a:r>
              <a:rPr lang="en-US" sz="3600" dirty="0"/>
              <a:t>So, key 700 will be inserted in bucket-0 </a:t>
            </a:r>
            <a:br>
              <a:rPr lang="en-US" sz="3600" dirty="0"/>
            </a:br>
            <a:r>
              <a:rPr lang="en-US" sz="3600" dirty="0"/>
              <a:t>of the hash table as-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812" y="3124200"/>
            <a:ext cx="1752600" cy="325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1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chemeClr val="bg1"/>
            </a:gs>
            <a:gs pos="42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9411" y="0"/>
            <a:ext cx="11734801" cy="715962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4611" y="715962"/>
            <a:ext cx="12114213" cy="6142038"/>
          </a:xfrm>
        </p:spPr>
        <p:txBody>
          <a:bodyPr>
            <a:normAutofit/>
          </a:bodyPr>
          <a:lstStyle/>
          <a:p>
            <a:r>
              <a:rPr lang="en-US" sz="3600" b="1" u="sng" dirty="0"/>
              <a:t>Step-04:</a:t>
            </a:r>
            <a:endParaRPr lang="en-US" sz="3600" dirty="0"/>
          </a:p>
          <a:p>
            <a:r>
              <a:rPr lang="en-US" sz="3600" dirty="0"/>
              <a:t>The next key to be inserted in the hash table = 76.</a:t>
            </a:r>
          </a:p>
          <a:p>
            <a:r>
              <a:rPr lang="en-US" sz="3600" dirty="0"/>
              <a:t>Bucket of the hash table to which key 76 maps = 76 mod 7 = 6.</a:t>
            </a:r>
          </a:p>
          <a:p>
            <a:r>
              <a:rPr lang="en-US" sz="3600" dirty="0"/>
              <a:t>So, key 76 will be inserted in bucket-6 </a:t>
            </a:r>
            <a:br>
              <a:rPr lang="en-US" sz="3600" dirty="0"/>
            </a:br>
            <a:r>
              <a:rPr lang="en-US" sz="3600" dirty="0"/>
              <a:t>of the hash table as-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357" y="3124200"/>
            <a:ext cx="184825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98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chemeClr val="bg1"/>
            </a:gs>
            <a:gs pos="42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9411" y="0"/>
            <a:ext cx="11734801" cy="715962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4611" y="715962"/>
            <a:ext cx="12114213" cy="6142038"/>
          </a:xfrm>
        </p:spPr>
        <p:txBody>
          <a:bodyPr>
            <a:normAutofit/>
          </a:bodyPr>
          <a:lstStyle/>
          <a:p>
            <a:r>
              <a:rPr lang="en-US" sz="3600" b="1" u="sng" dirty="0"/>
              <a:t>Step-05:</a:t>
            </a:r>
            <a:endParaRPr lang="en-US" sz="3600" dirty="0"/>
          </a:p>
          <a:p>
            <a:r>
              <a:rPr lang="en-US" sz="3600" dirty="0"/>
              <a:t>The next key to be inserted in the hash table = 85.</a:t>
            </a:r>
          </a:p>
          <a:p>
            <a:r>
              <a:rPr lang="en-US" sz="3600" dirty="0"/>
              <a:t>Bucket of the hash table to which key 85 maps = 85 mod 7 = 1.</a:t>
            </a:r>
          </a:p>
          <a:p>
            <a:r>
              <a:rPr lang="en-US" sz="3600" dirty="0"/>
              <a:t>Since bucket-1 is already occupied, so collision occurs.</a:t>
            </a:r>
          </a:p>
          <a:p>
            <a:r>
              <a:rPr lang="en-US" sz="3600" dirty="0"/>
              <a:t>Separate chaining handles the collision by creating a linked list to bucket-1.</a:t>
            </a:r>
          </a:p>
        </p:txBody>
      </p:sp>
    </p:spTree>
    <p:extLst>
      <p:ext uri="{BB962C8B-B14F-4D97-AF65-F5344CB8AC3E}">
        <p14:creationId xmlns:p14="http://schemas.microsoft.com/office/powerpoint/2010/main" val="204736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chemeClr val="bg1"/>
            </a:gs>
            <a:gs pos="42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9411" y="0"/>
            <a:ext cx="11734801" cy="715962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4611" y="715962"/>
            <a:ext cx="12114213" cy="6142038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sz="3600" dirty="0"/>
              <a:t>So, key 85 will be inserted in bucket-1 of the hash table as-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724" y="2072480"/>
            <a:ext cx="4378067" cy="371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6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chemeClr val="bg1"/>
            </a:gs>
            <a:gs pos="42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9411" y="0"/>
            <a:ext cx="11734801" cy="715962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4611" y="715962"/>
            <a:ext cx="12114213" cy="6142038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sz="3600" b="1" dirty="0"/>
              <a:t>Step 6</a:t>
            </a:r>
          </a:p>
          <a:p>
            <a:r>
              <a:rPr lang="en-US" sz="3600" dirty="0"/>
              <a:t>The next key to be inserted in the hash table = 92.</a:t>
            </a:r>
          </a:p>
          <a:p>
            <a:r>
              <a:rPr lang="en-US" sz="3600" dirty="0"/>
              <a:t>Bucket of the hash table to which key 92 maps = 92 mod 7 = 1.</a:t>
            </a:r>
          </a:p>
          <a:p>
            <a:r>
              <a:rPr lang="en-US" sz="3600" dirty="0"/>
              <a:t>Since bucket-1 is already occupied, so collision occurs.</a:t>
            </a:r>
          </a:p>
          <a:p>
            <a:r>
              <a:rPr lang="en-US" sz="3600" dirty="0"/>
              <a:t>Separate chaining handles the collision by creating a linked list to bucket-1</a:t>
            </a:r>
          </a:p>
        </p:txBody>
      </p:sp>
    </p:spTree>
    <p:extLst>
      <p:ext uri="{BB962C8B-B14F-4D97-AF65-F5344CB8AC3E}">
        <p14:creationId xmlns:p14="http://schemas.microsoft.com/office/powerpoint/2010/main" val="61646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chemeClr val="bg1"/>
            </a:gs>
            <a:gs pos="42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9411" y="0"/>
            <a:ext cx="11734801" cy="715962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4611" y="715962"/>
            <a:ext cx="12114213" cy="6142038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sz="3600" dirty="0"/>
              <a:t>So, key 92 will be inserted in bucket-1 of the hash table as-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317" y="2590800"/>
            <a:ext cx="48768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4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chemeClr val="bg1"/>
            </a:gs>
            <a:gs pos="42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9411" y="0"/>
            <a:ext cx="11734801" cy="715962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4611" y="715962"/>
            <a:ext cx="12114213" cy="6142038"/>
          </a:xfrm>
        </p:spPr>
        <p:txBody>
          <a:bodyPr>
            <a:normAutofit/>
          </a:bodyPr>
          <a:lstStyle/>
          <a:p>
            <a:r>
              <a:rPr lang="en-US" sz="3600" b="1" u="sng" dirty="0"/>
              <a:t>Step-07:</a:t>
            </a:r>
            <a:endParaRPr lang="en-US" sz="3600" dirty="0"/>
          </a:p>
          <a:p>
            <a:r>
              <a:rPr lang="en-US" sz="3600" dirty="0"/>
              <a:t>The next key to be inserted in the hash table = 73.</a:t>
            </a:r>
          </a:p>
          <a:p>
            <a:r>
              <a:rPr lang="en-US" sz="3600" dirty="0"/>
              <a:t>Bucket of the hash table to which key 73 maps = 73 mod 7 = 3.</a:t>
            </a:r>
          </a:p>
          <a:p>
            <a:r>
              <a:rPr lang="en-US" sz="3600" dirty="0"/>
              <a:t>So, key 73 will be inserted in bucket-3 of the hash table as-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12" y="4038600"/>
            <a:ext cx="4150469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5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chemeClr val="bg1"/>
            </a:gs>
            <a:gs pos="42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9411" y="0"/>
            <a:ext cx="11734801" cy="715962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4611" y="715962"/>
            <a:ext cx="12114213" cy="6142038"/>
          </a:xfrm>
        </p:spPr>
        <p:txBody>
          <a:bodyPr>
            <a:normAutofit/>
          </a:bodyPr>
          <a:lstStyle/>
          <a:p>
            <a:r>
              <a:rPr lang="en-US" sz="3600" b="1" u="sng" dirty="0"/>
              <a:t>Step-08:</a:t>
            </a:r>
            <a:endParaRPr lang="en-US" sz="3600" dirty="0"/>
          </a:p>
          <a:p>
            <a:r>
              <a:rPr lang="en-US" sz="3600" dirty="0"/>
              <a:t>The next key to be inserted in the hash table = 101.</a:t>
            </a:r>
          </a:p>
          <a:p>
            <a:r>
              <a:rPr lang="en-US" sz="3600" dirty="0"/>
              <a:t>Bucket of the hash table to which key 101 maps = 101 mod 7 = 3.</a:t>
            </a:r>
          </a:p>
          <a:p>
            <a:r>
              <a:rPr lang="en-US" sz="3600" dirty="0"/>
              <a:t>Since bucket-3 is already occupied, so collision occurs.</a:t>
            </a:r>
          </a:p>
          <a:p>
            <a:r>
              <a:rPr lang="en-US" sz="3600" dirty="0"/>
              <a:t>Separate chaining handles the collision by creating a linked list to bucket-3.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9353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chemeClr val="bg1"/>
            </a:gs>
            <a:gs pos="42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9411" y="0"/>
            <a:ext cx="11734801" cy="715962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4611" y="715962"/>
            <a:ext cx="12114213" cy="61420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The main drawback of these techniques is-</a:t>
            </a:r>
          </a:p>
          <a:p>
            <a:pPr>
              <a:lnSpc>
                <a:spcPct val="150000"/>
              </a:lnSpc>
              <a:buFont typeface="Wingdings" charset="2"/>
              <a:buChar char="v"/>
            </a:pPr>
            <a:r>
              <a:rPr lang="en-US" sz="3600" dirty="0"/>
              <a:t>As the number of elements increases, time taken to perform the search also increases.</a:t>
            </a:r>
          </a:p>
          <a:p>
            <a:pPr>
              <a:lnSpc>
                <a:spcPct val="150000"/>
              </a:lnSpc>
              <a:buFont typeface="Wingdings" charset="2"/>
              <a:buChar char="v"/>
            </a:pPr>
            <a:r>
              <a:rPr lang="en-US" sz="3600" dirty="0"/>
              <a:t>This becomes problematic when total number of elements become too large.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8684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chemeClr val="bg1"/>
            </a:gs>
            <a:gs pos="42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9411" y="0"/>
            <a:ext cx="11734801" cy="715962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4611" y="715962"/>
            <a:ext cx="12114213" cy="6142038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sz="3600" dirty="0"/>
              <a:t>So, key 101 will be inserted in bucket-3 of the hash table as-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412" y="2443956"/>
            <a:ext cx="48768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5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F2481-60A6-E8A6-9391-27D72662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Separate Chaining: Disadvantages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6681C-F2C8-1E14-D06E-9D0F1493F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Parts of the array might never be used.</a:t>
            </a:r>
          </a:p>
          <a:p>
            <a:r>
              <a:rPr lang="en-US" dirty="0"/>
              <a:t>As chains get longer, search time increases to O(n) in the worst case.</a:t>
            </a:r>
          </a:p>
          <a:p>
            <a:r>
              <a:rPr lang="en-US" dirty="0"/>
              <a:t>Constructing new chain nodes is relatively expensive (still constant time, but the constant is high).</a:t>
            </a:r>
          </a:p>
          <a:p>
            <a:r>
              <a:rPr lang="en-US" dirty="0"/>
              <a:t>Is there a way to use the “unused” space in the array instead of using chains to make more space?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034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chemeClr val="bg1"/>
            </a:gs>
            <a:gs pos="42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9411" y="0"/>
            <a:ext cx="11734801" cy="715962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Open addressing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4611" y="715962"/>
            <a:ext cx="12114213" cy="6142038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sz="3600" dirty="0"/>
              <a:t>Like separate chaining, open addressing is a method for handling collisions. 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sz="3600" dirty="0"/>
              <a:t>in Open Addressing, all elements are stored in the hash table itself. 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sz="3600" dirty="0"/>
              <a:t>So at any point, the size of the table must be greater than or equal to the total number of keys</a:t>
            </a:r>
          </a:p>
        </p:txBody>
      </p:sp>
    </p:spTree>
    <p:extLst>
      <p:ext uri="{BB962C8B-B14F-4D97-AF65-F5344CB8AC3E}">
        <p14:creationId xmlns:p14="http://schemas.microsoft.com/office/powerpoint/2010/main" val="112043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chemeClr val="bg1"/>
            </a:gs>
            <a:gs pos="42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9411" y="0"/>
            <a:ext cx="11734801" cy="715962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4611" y="715962"/>
            <a:ext cx="12114213" cy="61420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Techniques used for open addressing are-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Linear Probing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Quadratic Probing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Double Hashing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499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chemeClr val="bg1"/>
            </a:gs>
            <a:gs pos="42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9411" y="0"/>
            <a:ext cx="11734801" cy="715962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4611" y="715962"/>
            <a:ext cx="12114213" cy="6142038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sz="3600" dirty="0"/>
              <a:t>Consider an example of hash table of size 20, and the following items are to be stored. Item are in the (</a:t>
            </a:r>
            <a:r>
              <a:rPr lang="en-US" sz="3600" dirty="0" err="1"/>
              <a:t>key,value</a:t>
            </a:r>
            <a:r>
              <a:rPr lang="en-US" sz="3600" dirty="0"/>
              <a:t>) format.</a:t>
            </a:r>
          </a:p>
        </p:txBody>
      </p:sp>
      <p:pic>
        <p:nvPicPr>
          <p:cNvPr id="1026" name="Picture 2" descr="ash Fun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2" y="3810000"/>
            <a:ext cx="7711807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81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chemeClr val="bg1"/>
            </a:gs>
            <a:gs pos="42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9411" y="0"/>
            <a:ext cx="11734801" cy="715962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Linear Probing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4611" y="715962"/>
            <a:ext cx="12114213" cy="6142038"/>
          </a:xfrm>
        </p:spPr>
        <p:txBody>
          <a:bodyPr>
            <a:normAutofit fontScale="92500"/>
          </a:bodyPr>
          <a:lstStyle/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sz="3600" dirty="0"/>
              <a:t>As we can see, it may happen that the hashing technique is used to create an already used index of the array. 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sz="3600" dirty="0"/>
              <a:t>In such a case, we can search the next empty location in the array by looking into the next cell until we find an empty cell. 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sz="3600" dirty="0"/>
              <a:t>This technique is called linear probing.</a:t>
            </a:r>
          </a:p>
        </p:txBody>
      </p:sp>
    </p:spTree>
    <p:extLst>
      <p:ext uri="{BB962C8B-B14F-4D97-AF65-F5344CB8AC3E}">
        <p14:creationId xmlns:p14="http://schemas.microsoft.com/office/powerpoint/2010/main" val="182978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A58FE-1EA4-2A8F-EC81-00FC9ADE8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56  79  41   </a:t>
            </a:r>
            <a:r>
              <a:rPr lang="en-US" dirty="0">
                <a:solidFill>
                  <a:srgbClr val="00B050"/>
                </a:solidFill>
              </a:rPr>
              <a:t>44  21  </a:t>
            </a:r>
            <a:r>
              <a:rPr lang="en-US" dirty="0"/>
              <a:t>43  11  29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87A06-7F8E-C3F1-06EA-79BA4AAA8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H(k’) = h(k)+1 mod m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086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chemeClr val="bg1"/>
            </a:gs>
            <a:gs pos="42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9411" y="0"/>
            <a:ext cx="11734801" cy="715962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3892490"/>
              </p:ext>
            </p:extLst>
          </p:nvPr>
        </p:nvGraphicFramePr>
        <p:xfrm>
          <a:off x="1065212" y="1295400"/>
          <a:ext cx="9753600" cy="4267200"/>
        </p:xfrm>
        <a:graphic>
          <a:graphicData uri="http://schemas.openxmlformats.org/drawingml/2006/table">
            <a:tbl>
              <a:tblPr/>
              <a:tblGrid>
                <a:gridCol w="1170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0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14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>
                          <a:effectLst/>
                        </a:rPr>
                        <a:t>Sr.No.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>
                          <a:effectLst/>
                        </a:rPr>
                        <a:t>Key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>
                          <a:effectLst/>
                        </a:rPr>
                        <a:t>Hash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>
                          <a:effectLst/>
                        </a:rPr>
                        <a:t>Array Index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effectLst/>
                        </a:rPr>
                        <a:t>After Linear Probing, Array Index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/>
                        <a:t>1 % 20 = 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s-IS" sz="2000"/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/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000"/>
                        <a:t>2 % 20 = 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dirty="0"/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/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/>
                        <a:t>42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000" dirty="0"/>
                        <a:t>42 % 20 = 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dirty="0"/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000"/>
                        <a:t>4 % 20 = 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/>
                        <a:t>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/>
                        <a:t>12 % 20 = 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dirty="0"/>
                        <a:t>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dirty="0"/>
                        <a:t>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/>
                        <a:t>14 % 20 = 14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/>
                        <a:t>17 % 20 = 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/>
                        <a:t>13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/>
                        <a:t>13 % 20 = 13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/>
                        <a:t>13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dirty="0"/>
                        <a:t>13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/>
                        <a:t>37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/>
                        <a:t>37 % 20 = 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000" dirty="0"/>
                        <a:t>18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97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912E9-5866-C7D8-A3E6-E0AB1AE2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Drawback of linear probing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6785B-1693-DA98-FD92-DFF9604E5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2" y="2582862"/>
            <a:ext cx="9753600" cy="32766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 some situations Searching operation takes  more time 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Primary clustering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After performing deletion operation , in some cases item is present in memory but we  unable to fetch (we printed item not found)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Insertion also takes more time if collision occurs 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326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2DAE5-436B-AAB3-8EFC-27A8AF334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Deletion resolve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29EB5-45EC-30AC-116B-75F12CD51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05000"/>
            <a:ext cx="9753600" cy="43434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Symbol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Shifting (many manipulation)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After deletion hash table again same </a:t>
            </a:r>
            <a:r>
              <a:rPr lang="en-US" dirty="0" err="1"/>
              <a:t>elemnts</a:t>
            </a:r>
            <a:r>
              <a:rPr lang="en-US" dirty="0"/>
              <a:t> filled()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5845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chemeClr val="bg1"/>
            </a:gs>
            <a:gs pos="42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9411" y="0"/>
            <a:ext cx="11734801" cy="715962"/>
          </a:xfrm>
        </p:spPr>
        <p:txBody>
          <a:bodyPr>
            <a:normAutofit/>
          </a:bodyPr>
          <a:lstStyle/>
          <a:p>
            <a:pPr algn="ctr"/>
            <a:r>
              <a:rPr lang="en-US" b="1" u="sng" dirty="0"/>
              <a:t>Hashing in Data Structure-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4611" y="715962"/>
            <a:ext cx="12114213" cy="61420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lang="en-US" sz="3600" dirty="0"/>
              <a:t>Hashing is a well-known technique to search any particular element among several elements.</a:t>
            </a:r>
          </a:p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lang="en-US" sz="3600" dirty="0"/>
              <a:t>It minimizes the number of comparisons while performing the search.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21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chemeClr val="bg1"/>
            </a:gs>
            <a:gs pos="42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9411" y="0"/>
            <a:ext cx="11734801" cy="715962"/>
          </a:xfrm>
        </p:spPr>
        <p:txBody>
          <a:bodyPr>
            <a:normAutofit/>
          </a:bodyPr>
          <a:lstStyle/>
          <a:p>
            <a:pPr algn="ctr"/>
            <a:r>
              <a:rPr lang="en-US" b="1" u="sng" dirty="0"/>
              <a:t>Quadratic Probing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4611" y="1676400"/>
            <a:ext cx="12114213" cy="5181600"/>
          </a:xfrm>
        </p:spPr>
        <p:txBody>
          <a:bodyPr>
            <a:normAutofit/>
          </a:bodyPr>
          <a:lstStyle/>
          <a:p>
            <a:r>
              <a:rPr lang="en-US" sz="3600" dirty="0"/>
              <a:t>In quadratic probing,</a:t>
            </a:r>
          </a:p>
          <a:p>
            <a:r>
              <a:rPr lang="en-US" sz="3600" dirty="0"/>
              <a:t>When collision occurs, we probe for i</a:t>
            </a:r>
            <a:r>
              <a:rPr lang="en-US" sz="3600" baseline="30000" dirty="0"/>
              <a:t>2</a:t>
            </a:r>
            <a:r>
              <a:rPr lang="en-US" sz="3600" dirty="0"/>
              <a:t>‘th bucket in </a:t>
            </a:r>
            <a:r>
              <a:rPr lang="en-US" sz="3600" dirty="0" err="1"/>
              <a:t>i</a:t>
            </a:r>
            <a:r>
              <a:rPr lang="en-US" sz="3600" baseline="30000" dirty="0" err="1"/>
              <a:t>th</a:t>
            </a:r>
            <a:r>
              <a:rPr lang="en-US" sz="3600" dirty="0"/>
              <a:t> iteration.</a:t>
            </a:r>
          </a:p>
          <a:p>
            <a:r>
              <a:rPr lang="en-US" sz="3600" dirty="0"/>
              <a:t>We keep probing until an empty bucket is found.</a:t>
            </a:r>
          </a:p>
          <a:p>
            <a:endParaRPr lang="en-US" sz="3600" dirty="0"/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289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2ED66-0B0F-4613-96F3-422DF8872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89  18   49  58  69  29  where m=10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3ED61-F50E-E498-6B2E-307491F16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578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7EEDE-F445-FDE6-0149-C7A3EB350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7812" y="914400"/>
            <a:ext cx="5867400" cy="715962"/>
          </a:xfrm>
        </p:spPr>
        <p:txBody>
          <a:bodyPr/>
          <a:lstStyle/>
          <a:p>
            <a:r>
              <a:rPr lang="en-US" dirty="0"/>
              <a:t>89  18   49  58  69  29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4ED330-8F58-8C6C-9320-F73C4F4B6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5812" y="2362200"/>
            <a:ext cx="7848600" cy="2105234"/>
          </a:xfrm>
        </p:spPr>
      </p:pic>
    </p:spTree>
    <p:extLst>
      <p:ext uri="{BB962C8B-B14F-4D97-AF65-F5344CB8AC3E}">
        <p14:creationId xmlns:p14="http://schemas.microsoft.com/office/powerpoint/2010/main" val="353922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5E571D-15A8-EFC7-87EC-18E1BCCCDA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2812" y="533400"/>
            <a:ext cx="10286999" cy="5638800"/>
          </a:xfrm>
        </p:spPr>
      </p:pic>
    </p:spTree>
    <p:extLst>
      <p:ext uri="{BB962C8B-B14F-4D97-AF65-F5344CB8AC3E}">
        <p14:creationId xmlns:p14="http://schemas.microsoft.com/office/powerpoint/2010/main" val="403089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A5617-25D2-F6AF-B5AF-0DAD68916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 of quadratic probing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45C4D-F6FE-3D65-1564-8A4CFABCE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Space is </a:t>
            </a:r>
            <a:r>
              <a:rPr lang="en-US" dirty="0" err="1"/>
              <a:t>avable</a:t>
            </a:r>
            <a:r>
              <a:rPr lang="en-US" dirty="0"/>
              <a:t> but we unable to store element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599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chemeClr val="bg1"/>
            </a:gs>
            <a:gs pos="42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9411" y="0"/>
            <a:ext cx="11734801" cy="715962"/>
          </a:xfrm>
        </p:spPr>
        <p:txBody>
          <a:bodyPr>
            <a:normAutofit/>
          </a:bodyPr>
          <a:lstStyle/>
          <a:p>
            <a:pPr algn="ctr"/>
            <a:r>
              <a:rPr lang="en-US" b="1" u="sng" dirty="0"/>
              <a:t>Double Hashing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4611" y="715962"/>
            <a:ext cx="12114213" cy="61420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In double hashing, We use another hash function hash2(x) and look for </a:t>
            </a:r>
            <a:r>
              <a:rPr lang="en-US" sz="3600" dirty="0" err="1"/>
              <a:t>i</a:t>
            </a:r>
            <a:r>
              <a:rPr lang="en-US" sz="3600" dirty="0"/>
              <a:t> * hash2(x) bucket in </a:t>
            </a:r>
            <a:r>
              <a:rPr lang="en-US" sz="3600" dirty="0" err="1"/>
              <a:t>i</a:t>
            </a:r>
            <a:r>
              <a:rPr lang="en-US" sz="3600" baseline="30000" dirty="0" err="1"/>
              <a:t>th</a:t>
            </a:r>
            <a:r>
              <a:rPr lang="en-US" sz="3600" dirty="0"/>
              <a:t> iteration.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It requires more computation time as two hash functions need to be computed.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9351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chemeClr val="bg1"/>
            </a:gs>
            <a:gs pos="42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9411" y="0"/>
            <a:ext cx="11734801" cy="715962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conclusion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4611" y="715962"/>
            <a:ext cx="12114213" cy="6142038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Linear Probing has the best cache performance but suffers from clustering.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Quadratic probing lies between the two in terms of cache performance and clustering.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Double caching has poor cache performance but no clustering.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https://</a:t>
            </a:r>
            <a:r>
              <a:rPr lang="en-US" sz="3600" dirty="0" err="1"/>
              <a:t>www.youtube.com</a:t>
            </a:r>
            <a:r>
              <a:rPr lang="en-US" sz="3600" dirty="0"/>
              <a:t>/</a:t>
            </a:r>
            <a:r>
              <a:rPr lang="en-US" sz="3600" dirty="0" err="1"/>
              <a:t>watch?v</a:t>
            </a:r>
            <a:r>
              <a:rPr lang="en-US" sz="3600" dirty="0"/>
              <a:t>=mFY0J5W8Udk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926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812" y="381000"/>
            <a:ext cx="9753600" cy="4343400"/>
          </a:xfrm>
        </p:spPr>
        <p:txBody>
          <a:bodyPr>
            <a:normAutofit fontScale="62500" lnSpcReduction="20000"/>
          </a:bodyPr>
          <a:lstStyle/>
          <a:p>
            <a:pPr marL="45720" indent="0">
              <a:buNone/>
            </a:pPr>
            <a:r>
              <a:rPr lang="en-US" sz="5800" b="1" dirty="0">
                <a:solidFill>
                  <a:srgbClr val="00B050"/>
                </a:solidFill>
              </a:rPr>
              <a:t>Linear probing </a:t>
            </a:r>
          </a:p>
          <a:p>
            <a:pPr marL="45720" indent="0">
              <a:buNone/>
            </a:pPr>
            <a:endParaRPr lang="en-US" sz="5800" b="1" dirty="0">
              <a:solidFill>
                <a:srgbClr val="00B050"/>
              </a:solidFill>
            </a:endParaRPr>
          </a:p>
          <a:p>
            <a:pPr marL="45720" indent="0">
              <a:buNone/>
            </a:pPr>
            <a:r>
              <a:rPr lang="en-US" dirty="0"/>
              <a:t>H(k)=k mod 10</a:t>
            </a:r>
          </a:p>
          <a:p>
            <a:pPr marL="45720" indent="0">
              <a:buNone/>
            </a:pPr>
            <a:r>
              <a:rPr lang="en-US" dirty="0"/>
              <a:t>H(</a:t>
            </a:r>
            <a:r>
              <a:rPr lang="en-US" dirty="0" err="1"/>
              <a:t>k,i</a:t>
            </a:r>
            <a:r>
              <a:rPr lang="en-US" dirty="0"/>
              <a:t>)=(h(k)+i) mod 10</a:t>
            </a:r>
          </a:p>
          <a:p>
            <a:pPr marL="45720" indent="0">
              <a:buNone/>
            </a:pPr>
            <a:r>
              <a:rPr lang="en-US" dirty="0"/>
              <a:t>Keys = 43  135   72   23   99   19   82  ,22</a:t>
            </a:r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r>
              <a:rPr lang="en-US" sz="4600" dirty="0"/>
              <a:t>Advantage </a:t>
            </a:r>
            <a:r>
              <a:rPr lang="en-US" sz="4600" b="1" dirty="0"/>
              <a:t>: </a:t>
            </a:r>
            <a:r>
              <a:rPr lang="en-US" dirty="0"/>
              <a:t>no extra space </a:t>
            </a:r>
          </a:p>
          <a:p>
            <a:pPr marL="45720" indent="0">
              <a:buNone/>
            </a:pPr>
            <a:r>
              <a:rPr lang="en-US" sz="4000" dirty="0" err="1"/>
              <a:t>DisAdavatges</a:t>
            </a:r>
            <a:r>
              <a:rPr lang="en-US" sz="4000" dirty="0"/>
              <a:t>  : </a:t>
            </a:r>
            <a:r>
              <a:rPr lang="en-US" dirty="0"/>
              <a:t>primary clustering </a:t>
            </a:r>
          </a:p>
          <a:p>
            <a:pPr marL="45720" indent="0">
              <a:buNone/>
            </a:pPr>
            <a:r>
              <a:rPr lang="en-US" dirty="0"/>
              <a:t>Probe ????</a:t>
            </a:r>
          </a:p>
        </p:txBody>
      </p:sp>
    </p:spTree>
    <p:extLst>
      <p:ext uri="{BB962C8B-B14F-4D97-AF65-F5344CB8AC3E}">
        <p14:creationId xmlns:p14="http://schemas.microsoft.com/office/powerpoint/2010/main" val="258259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2812" y="762000"/>
            <a:ext cx="9753600" cy="4343400"/>
          </a:xfrm>
        </p:spPr>
        <p:txBody>
          <a:bodyPr>
            <a:normAutofit fontScale="92500" lnSpcReduction="20000"/>
          </a:bodyPr>
          <a:lstStyle/>
          <a:p>
            <a:pPr marL="45720" indent="0">
              <a:buNone/>
            </a:pPr>
            <a:r>
              <a:rPr lang="en-US" sz="3900" b="1" dirty="0">
                <a:solidFill>
                  <a:srgbClr val="00B050"/>
                </a:solidFill>
              </a:rPr>
              <a:t>QUADRATIC PROBING :</a:t>
            </a:r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r>
              <a:rPr lang="en-US" dirty="0"/>
              <a:t>H(k)=k mod 10</a:t>
            </a:r>
          </a:p>
          <a:p>
            <a:pPr marL="45720" indent="0">
              <a:buNone/>
            </a:pPr>
            <a:r>
              <a:rPr lang="en-US" dirty="0"/>
              <a:t>H(</a:t>
            </a:r>
            <a:r>
              <a:rPr lang="en-US" dirty="0" err="1"/>
              <a:t>k,i</a:t>
            </a:r>
            <a:r>
              <a:rPr lang="en-US" dirty="0"/>
              <a:t>)=(h(k)+i2) mod 10</a:t>
            </a:r>
          </a:p>
          <a:p>
            <a:pPr marL="45720" indent="0">
              <a:buNone/>
            </a:pPr>
            <a:r>
              <a:rPr lang="en-US" dirty="0"/>
              <a:t>Keys = 42  16  11   13   18  27   36  62</a:t>
            </a:r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r>
              <a:rPr lang="en-US" sz="2600" dirty="0"/>
              <a:t>Advantage : </a:t>
            </a:r>
            <a:r>
              <a:rPr lang="en-US" dirty="0"/>
              <a:t>no extra space </a:t>
            </a:r>
          </a:p>
          <a:p>
            <a:pPr marL="45720" indent="0">
              <a:buNone/>
            </a:pPr>
            <a:r>
              <a:rPr lang="en-US" dirty="0"/>
              <a:t>                        primary clustering  resolved</a:t>
            </a:r>
          </a:p>
          <a:p>
            <a:pPr marL="45720" indent="0">
              <a:buNone/>
            </a:pPr>
            <a:r>
              <a:rPr lang="en-US" sz="3000" dirty="0" err="1"/>
              <a:t>DisAdvantages</a:t>
            </a:r>
            <a:r>
              <a:rPr lang="en-US" sz="3000" dirty="0"/>
              <a:t>  </a:t>
            </a:r>
            <a:r>
              <a:rPr lang="en-US" dirty="0"/>
              <a:t>:no guarantee of finding slot </a:t>
            </a:r>
          </a:p>
        </p:txBody>
      </p:sp>
    </p:spTree>
    <p:extLst>
      <p:ext uri="{BB962C8B-B14F-4D97-AF65-F5344CB8AC3E}">
        <p14:creationId xmlns:p14="http://schemas.microsoft.com/office/powerpoint/2010/main" val="386822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2812" y="1371600"/>
            <a:ext cx="9753600" cy="4343400"/>
          </a:xfrm>
        </p:spPr>
        <p:txBody>
          <a:bodyPr>
            <a:normAutofit/>
          </a:bodyPr>
          <a:lstStyle/>
          <a:p>
            <a:pPr marL="45720" indent="0">
              <a:lnSpc>
                <a:spcPct val="200000"/>
              </a:lnSpc>
              <a:buNone/>
            </a:pPr>
            <a:r>
              <a:rPr lang="en-US" dirty="0"/>
              <a:t>The keys  1  , 3 ,12 , 4, 25 ,6 , 16 , 20 ,8   are inserted into empty hash table of length 10 using open addressing  with hash function  h(i) =i2 mod 10 and linear probing . What is the resultant hash table  and find maximum probe .</a:t>
            </a:r>
          </a:p>
        </p:txBody>
      </p:sp>
    </p:spTree>
    <p:extLst>
      <p:ext uri="{BB962C8B-B14F-4D97-AF65-F5344CB8AC3E}">
        <p14:creationId xmlns:p14="http://schemas.microsoft.com/office/powerpoint/2010/main" val="181771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chemeClr val="bg1"/>
            </a:gs>
            <a:gs pos="42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9411" y="0"/>
            <a:ext cx="11734801" cy="715962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advantages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4611" y="715962"/>
            <a:ext cx="12114213" cy="61420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charset="2"/>
              <a:buChar char="ü"/>
            </a:pPr>
            <a:r>
              <a:rPr lang="en-US" sz="3600" dirty="0"/>
              <a:t>Unlike other searching techniques,</a:t>
            </a:r>
          </a:p>
          <a:p>
            <a:pPr>
              <a:lnSpc>
                <a:spcPct val="150000"/>
              </a:lnSpc>
              <a:buFont typeface="Wingdings" charset="2"/>
              <a:buChar char="ü"/>
            </a:pPr>
            <a:r>
              <a:rPr lang="en-US" sz="3600" dirty="0"/>
              <a:t>Hashing is extremely efficient.</a:t>
            </a:r>
          </a:p>
          <a:p>
            <a:pPr>
              <a:lnSpc>
                <a:spcPct val="150000"/>
              </a:lnSpc>
              <a:buFont typeface="Wingdings" charset="2"/>
              <a:buChar char="ü"/>
            </a:pPr>
            <a:r>
              <a:rPr lang="en-US" sz="3600" dirty="0"/>
              <a:t>The time taken by it to perform the search does not depend upon the total number of elements.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2980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2" y="304800"/>
            <a:ext cx="11049000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272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Double Hashing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" indent="0">
              <a:buNone/>
            </a:pPr>
            <a:r>
              <a:rPr lang="en-US" b="1" dirty="0">
                <a:solidFill>
                  <a:srgbClr val="00B050"/>
                </a:solidFill>
              </a:rPr>
              <a:t>Given hash function </a:t>
            </a:r>
          </a:p>
          <a:p>
            <a:pPr marL="45720" indent="0">
              <a:buNone/>
            </a:pPr>
            <a:r>
              <a:rPr lang="en-US" dirty="0"/>
              <a:t>H1(k)= k mod 11</a:t>
            </a:r>
          </a:p>
          <a:p>
            <a:pPr marL="45720" indent="0">
              <a:buNone/>
            </a:pPr>
            <a:r>
              <a:rPr lang="en-US" dirty="0"/>
              <a:t>H2(k) = 8-(K mod 8)</a:t>
            </a:r>
          </a:p>
          <a:p>
            <a:pPr marL="45720" indent="0">
              <a:buNone/>
            </a:pPr>
            <a:r>
              <a:rPr lang="en-US" dirty="0"/>
              <a:t>H1(k)+ i* H2(k) mod 11</a:t>
            </a:r>
          </a:p>
          <a:p>
            <a:pPr marL="45720" indent="0">
              <a:buNone/>
            </a:pPr>
            <a:r>
              <a:rPr lang="en-US" dirty="0"/>
              <a:t>Keys : 20   34   45   70   56 </a:t>
            </a:r>
          </a:p>
          <a:p>
            <a:pPr marL="45720" indent="0">
              <a:buNone/>
            </a:pPr>
            <a:r>
              <a:rPr lang="en-US" dirty="0"/>
              <a:t>ADVANTAGES : </a:t>
            </a:r>
            <a:r>
              <a:rPr lang="en-US" dirty="0" err="1"/>
              <a:t>Guaretee</a:t>
            </a:r>
            <a:r>
              <a:rPr lang="en-US" dirty="0"/>
              <a:t>  for free slot (all slots occupied )</a:t>
            </a:r>
          </a:p>
          <a:p>
            <a:pPr marL="45720" indent="0">
              <a:buNone/>
            </a:pPr>
            <a:r>
              <a:rPr lang="en-US" dirty="0"/>
              <a:t>Uniformly distribute </a:t>
            </a:r>
            <a:r>
              <a:rPr lang="en-US" dirty="0" err="1"/>
              <a:t>becuz</a:t>
            </a:r>
            <a:r>
              <a:rPr lang="en-US" dirty="0"/>
              <a:t> of 2 hash functions .</a:t>
            </a:r>
          </a:p>
          <a:p>
            <a:pPr marL="45720" indent="0">
              <a:buNone/>
            </a:pPr>
            <a:r>
              <a:rPr lang="en-US" dirty="0"/>
              <a:t>Clustering  resolved </a:t>
            </a:r>
          </a:p>
          <a:p>
            <a:pPr marL="45720" indent="0">
              <a:buNone/>
            </a:pPr>
            <a:r>
              <a:rPr lang="en-US" dirty="0"/>
              <a:t>Dis : O(n)</a:t>
            </a:r>
          </a:p>
          <a:p>
            <a:pPr marL="4572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3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76200"/>
            <a:ext cx="9753600" cy="1325562"/>
          </a:xfrm>
        </p:spPr>
        <p:txBody>
          <a:bodyPr/>
          <a:lstStyle/>
          <a:p>
            <a:r>
              <a:rPr lang="en-US" dirty="0"/>
              <a:t>MID SQUAE METHOD 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2" y="1524000"/>
            <a:ext cx="111252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662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212" y="304800"/>
            <a:ext cx="9753600" cy="1325562"/>
          </a:xfrm>
        </p:spPr>
        <p:txBody>
          <a:bodyPr/>
          <a:lstStyle/>
          <a:p>
            <a:r>
              <a:rPr lang="en-US" dirty="0"/>
              <a:t>FOLDING METHOD 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" y="1828800"/>
            <a:ext cx="115824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995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8D1394-8081-4EC3-96CC-EB8E1DA9F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" y="762000"/>
            <a:ext cx="10174120" cy="14194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3487D5-1A00-A1FD-8E7F-D84D38686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2" y="5181600"/>
            <a:ext cx="10983858" cy="11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2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2" y="304800"/>
            <a:ext cx="100584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172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976313"/>
            <a:ext cx="11876088" cy="490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32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" y="214313"/>
            <a:ext cx="11963400" cy="6567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734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4" y="381000"/>
            <a:ext cx="11071226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516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2" y="457200"/>
            <a:ext cx="99822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059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chemeClr val="bg1"/>
            </a:gs>
            <a:gs pos="42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9411" y="0"/>
            <a:ext cx="11734801" cy="715962"/>
          </a:xfrm>
        </p:spPr>
        <p:txBody>
          <a:bodyPr>
            <a:normAutofit/>
          </a:bodyPr>
          <a:lstStyle/>
          <a:p>
            <a:pPr algn="ctr"/>
            <a:r>
              <a:rPr lang="en-US" b="1" u="sng" dirty="0"/>
              <a:t>Hashing Mechanism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4611" y="715962"/>
            <a:ext cx="12114213" cy="61420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600" dirty="0"/>
              <a:t>In hashing, An array data structure called as Hash table is used to store the data items.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600" dirty="0"/>
              <a:t>Based on the hash key value, data items are inserted into the hash table.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3154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2" y="533400"/>
            <a:ext cx="100584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144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457200"/>
            <a:ext cx="8350581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924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2" y="609600"/>
            <a:ext cx="97536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743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2" y="381000"/>
            <a:ext cx="9677400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522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381000"/>
            <a:ext cx="10744200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914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685800"/>
            <a:ext cx="105918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594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12" y="228600"/>
            <a:ext cx="9753600" cy="944562"/>
          </a:xfrm>
        </p:spPr>
        <p:txBody>
          <a:bodyPr/>
          <a:lstStyle/>
          <a:p>
            <a:pPr algn="ctr"/>
            <a:r>
              <a:rPr lang="en-US" dirty="0"/>
              <a:t>REHASHING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212" y="1295400"/>
            <a:ext cx="9753600" cy="4343400"/>
          </a:xfrm>
        </p:spPr>
        <p:txBody>
          <a:bodyPr/>
          <a:lstStyle/>
          <a:p>
            <a:r>
              <a:rPr lang="en-US" dirty="0"/>
              <a:t>JAVATPOINT </a:t>
            </a:r>
          </a:p>
        </p:txBody>
      </p:sp>
    </p:spTree>
    <p:extLst>
      <p:ext uri="{BB962C8B-B14F-4D97-AF65-F5344CB8AC3E}">
        <p14:creationId xmlns:p14="http://schemas.microsoft.com/office/powerpoint/2010/main" val="290956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3" y="957500"/>
            <a:ext cx="9624486" cy="529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463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838200"/>
            <a:ext cx="101346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126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381000"/>
            <a:ext cx="10668000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478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chemeClr val="bg1"/>
            </a:gs>
            <a:gs pos="42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9411" y="0"/>
            <a:ext cx="11734801" cy="715962"/>
          </a:xfrm>
        </p:spPr>
        <p:txBody>
          <a:bodyPr>
            <a:normAutofit/>
          </a:bodyPr>
          <a:lstStyle/>
          <a:p>
            <a:pPr algn="ctr"/>
            <a:r>
              <a:rPr lang="en-US" b="1" u="sng" dirty="0"/>
              <a:t>Hash Key Value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4611" y="715962"/>
            <a:ext cx="12114213" cy="61420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Hash key value is a special value that serves as an index for a data item.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It indicates where the data item should be be stored in the hash table.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Hash key value is generated using a hash function.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8177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381000"/>
            <a:ext cx="8272463" cy="3898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2" y="4876800"/>
            <a:ext cx="102108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357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651" y="533400"/>
            <a:ext cx="9209524" cy="4671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618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2" y="762000"/>
            <a:ext cx="112014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2" y="2362200"/>
            <a:ext cx="11430000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2" y="4110038"/>
            <a:ext cx="11430000" cy="2443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021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2" y="533400"/>
            <a:ext cx="11582400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2209800"/>
            <a:ext cx="11125200" cy="442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965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12" y="838200"/>
            <a:ext cx="7256462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560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533400"/>
            <a:ext cx="10515600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874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575" y="228601"/>
            <a:ext cx="8066088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734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2" y="609600"/>
            <a:ext cx="8985251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355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9B4705-A95D-4E92-F182-3D732AF88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8250" y="2576313"/>
            <a:ext cx="6992326" cy="2848373"/>
          </a:xfrm>
        </p:spPr>
      </p:pic>
    </p:spTree>
    <p:extLst>
      <p:ext uri="{BB962C8B-B14F-4D97-AF65-F5344CB8AC3E}">
        <p14:creationId xmlns:p14="http://schemas.microsoft.com/office/powerpoint/2010/main" val="286257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chemeClr val="bg1"/>
            </a:gs>
            <a:gs pos="42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9411" y="0"/>
            <a:ext cx="11734801" cy="715962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990600"/>
            <a:ext cx="96774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95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chemeClr val="bg1"/>
            </a:gs>
            <a:gs pos="42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9411" y="0"/>
            <a:ext cx="11734801" cy="715962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Hash function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4611" y="715962"/>
            <a:ext cx="12114213" cy="6142038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sz="3600" dirty="0"/>
              <a:t>Hash function takes the data item as an input and returns a small integer value as an output. 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sz="3600" dirty="0"/>
              <a:t>The small integer value is called as a hash value. 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sz="3600" dirty="0"/>
              <a:t>Hash value of the data item is then used as an index for storing it into the hash table. 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sz="3600" dirty="0"/>
              <a:t>Key MOD N</a:t>
            </a:r>
          </a:p>
        </p:txBody>
      </p:sp>
    </p:spTree>
    <p:extLst>
      <p:ext uri="{BB962C8B-B14F-4D97-AF65-F5344CB8AC3E}">
        <p14:creationId xmlns:p14="http://schemas.microsoft.com/office/powerpoint/2010/main" val="10167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orld country report present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>
        <a:ln/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none" rtlCol="0">
        <a:spAutoFit/>
      </a:bodyPr>
      <a:lstStyle>
        <a:defPPr>
          <a:lnSpc>
            <a:spcPct val="90000"/>
          </a:lnSpc>
          <a:defRPr sz="2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World country report presentation.potx" id="{FF082492-D6CE-444E-B3E8-FB131EDFAC53}" vid="{71BD5CC8-96B3-46A6-8835-37741E8965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World country report presentation</Template>
  <TotalTime>2948</TotalTime>
  <Words>2189</Words>
  <Application>Microsoft Office PowerPoint</Application>
  <PresentationFormat>Custom</PresentationFormat>
  <Paragraphs>302</Paragraphs>
  <Slides>78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2" baseType="lpstr">
      <vt:lpstr>Arial</vt:lpstr>
      <vt:lpstr>Century Gothic</vt:lpstr>
      <vt:lpstr>Wingdings</vt:lpstr>
      <vt:lpstr>World country report presentation</vt:lpstr>
      <vt:lpstr>hashing</vt:lpstr>
      <vt:lpstr>PowerPoint Presentation</vt:lpstr>
      <vt:lpstr>PowerPoint Presentation</vt:lpstr>
      <vt:lpstr>Hashing in Data Structure-</vt:lpstr>
      <vt:lpstr>advantages</vt:lpstr>
      <vt:lpstr>Hashing Mechanism</vt:lpstr>
      <vt:lpstr>Hash Key Value</vt:lpstr>
      <vt:lpstr>PowerPoint Presentation</vt:lpstr>
      <vt:lpstr>Hash function</vt:lpstr>
      <vt:lpstr>Properties of Hash Function-</vt:lpstr>
      <vt:lpstr>PowerPoint Presentation</vt:lpstr>
      <vt:lpstr>PowerPoint Presentation</vt:lpstr>
      <vt:lpstr>PowerPoint Presentation</vt:lpstr>
      <vt:lpstr>division method,</vt:lpstr>
      <vt:lpstr>50 , 700 , 76 , 73 , 16</vt:lpstr>
      <vt:lpstr>Collision</vt:lpstr>
      <vt:lpstr>Collision Resolution Techniques</vt:lpstr>
      <vt:lpstr>Separate Chaining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Separate Chaining: Disadvantages</vt:lpstr>
      <vt:lpstr>Open addressing</vt:lpstr>
      <vt:lpstr>PowerPoint Presentation</vt:lpstr>
      <vt:lpstr>PowerPoint Presentation</vt:lpstr>
      <vt:lpstr>Linear Probing</vt:lpstr>
      <vt:lpstr>56  79  41   44  21  43  11  29</vt:lpstr>
      <vt:lpstr>PowerPoint Presentation</vt:lpstr>
      <vt:lpstr>Drawback of linear probing</vt:lpstr>
      <vt:lpstr>Deletion resolve </vt:lpstr>
      <vt:lpstr>Quadratic Probing</vt:lpstr>
      <vt:lpstr>89  18   49  58  69  29  where m=10</vt:lpstr>
      <vt:lpstr>89  18   49  58  69  29</vt:lpstr>
      <vt:lpstr>PowerPoint Presentation</vt:lpstr>
      <vt:lpstr>Drawback of quadratic probing </vt:lpstr>
      <vt:lpstr>Double Hashing</vt:lpstr>
      <vt:lpstr>conclusion</vt:lpstr>
      <vt:lpstr>PowerPoint Presentation</vt:lpstr>
      <vt:lpstr>PowerPoint Presentation</vt:lpstr>
      <vt:lpstr>PowerPoint Presentation</vt:lpstr>
      <vt:lpstr>PowerPoint Presentation</vt:lpstr>
      <vt:lpstr>Double Hashing</vt:lpstr>
      <vt:lpstr>MID SQUAE METHOD </vt:lpstr>
      <vt:lpstr>FOLDING METHOD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REHASHING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</dc:title>
  <dc:creator>Yasir</dc:creator>
  <cp:lastModifiedBy>Seema Kumari</cp:lastModifiedBy>
  <cp:revision>220</cp:revision>
  <dcterms:created xsi:type="dcterms:W3CDTF">2022-01-12T07:04:17Z</dcterms:created>
  <dcterms:modified xsi:type="dcterms:W3CDTF">2024-05-02T09:13:24Z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74068500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